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75" r:id="rId7"/>
    <p:sldId id="280" r:id="rId8"/>
    <p:sldId id="273" r:id="rId9"/>
    <p:sldId id="276" r:id="rId10"/>
    <p:sldId id="262" r:id="rId11"/>
    <p:sldId id="264" r:id="rId12"/>
    <p:sldId id="257" r:id="rId13"/>
    <p:sldId id="258" r:id="rId14"/>
    <p:sldId id="260" r:id="rId15"/>
    <p:sldId id="283" r:id="rId16"/>
    <p:sldId id="285" r:id="rId17"/>
    <p:sldId id="279" r:id="rId18"/>
    <p:sldId id="259" r:id="rId19"/>
    <p:sldId id="261" r:id="rId20"/>
    <p:sldId id="282" r:id="rId21"/>
    <p:sldId id="284" r:id="rId22"/>
    <p:sldId id="286" r:id="rId23"/>
    <p:sldId id="288" r:id="rId24"/>
    <p:sldId id="287" r:id="rId25"/>
    <p:sldId id="289" r:id="rId26"/>
    <p:sldId id="290" r:id="rId2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F8FC1-358F-E25A-14EB-8A7A9EB4F5A2}" v="96" dt="2023-07-01T06:57:46.533"/>
    <p1510:client id="{E4733A80-F2EA-4C4E-BD34-01DEE8846499}" v="15" dt="2023-03-03T18:46:50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B05A6-0378-A860-B425-6CFBC221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7D3C88-0455-0990-E2EE-C3A80A000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ED62B6-4AA1-EAF3-1B94-0FE34977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EDCF1FA-B170-38C9-DEC0-104774EB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3B361E1-F41F-E1B0-03E9-9EA8B4FC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61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CBB42-57C4-3912-F676-F2657BB4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56A2AC9-AD14-14B3-1C88-1D9211341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BF34B6-18B9-4E80-E57C-8A75C5B4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E034EC4-A390-0519-B1C0-AF476978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C6B6B4-68F2-1E9C-B0A3-2DD0807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338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73C07C-5BD9-8137-D4A0-536100CF9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20B5926-AD69-5498-0798-6ADE148E4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DF95DA4-1D84-D740-FA87-8FDCB34D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8DF2FDE-998D-49BD-969A-D34FFF34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1BCB674-23C6-2D6D-BE15-29E4761C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75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F26D0-52C1-2575-1554-D2169D36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FAFFCE-C53C-1462-25F3-D54E52EAD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A3A85E-824D-0EEA-D5A8-A1CCCB65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B79EC43-C700-FA15-B6FE-7EDE98A8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3702263-57D2-C5AC-F829-BC7CB8FA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46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B46F1-E330-2647-35EB-BCAB465F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1F2934C-F3CC-039F-C627-8348E1F4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FB851B-BD4B-A991-A862-33EA4A83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24B9C92-7AA8-7E0C-151C-889C4136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E02FBCA-9E6B-45FB-8020-08EB47FB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30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730DC-A5F5-13B3-8AD6-051BD873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E680E8C-75FA-DC91-4AB2-09864DDE4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D41E4D0-382E-0B68-BF18-B698099D6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57F6160-EBB1-EEB7-B735-A29418B9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0160528-580A-DFE7-4427-06AC56AD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007C2FE-8EE0-E80C-840E-5A7FC08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024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EBBE6-4C32-7FED-C384-266B46CF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AE0BF8A-700C-28FB-4FA7-C2BAB8094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0AC1EB7-1A13-6244-98AD-2CBE5545D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9B3407C-E3A5-711D-2629-9EA6A69BB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418F71F-3829-5621-E0DD-3CB972BC3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9FBF563-BA79-1155-2BBE-0731A938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96A4577-6322-27FC-A384-B846DAAE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50C4AAB-6948-7F48-9A8B-F77C3B5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691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13C00-129A-14BA-6CA5-71865A17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1C865D08-A2C3-0316-4C72-C2312F3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BBB25FE-8540-AC57-6831-D33318A1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69CFB1-7668-660C-5FDF-F8D32C2F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106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7EB8E18-6977-6461-368D-0A404B44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265945CB-7121-C4B1-3D28-D5CF7C4C8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64E4B5-5E6A-BBA9-D497-83830A9B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369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66026-84C0-DAD9-AA12-DB833610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C039C35-26BB-9E00-6B08-7B736234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FFC5956-AF9E-2CB3-88F4-AFDA31A80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C6937C3-E8D4-A633-1C67-4DD13C1E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52C983F-F7E9-769B-98FA-DCEE817E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133D989-33FE-C54F-4DDD-F49B75A3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310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15EA8-3D18-BE21-096C-E7E4FDBB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B3762E4-B5C1-634F-5B9C-2A1981F3C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7C42D89-B4CB-53A7-D8DE-5898BF7A3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D684517-E131-4344-842A-4885CC6C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BD46268-99B1-0AF6-6F8D-5611BF9A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2AECF65-E7DE-563D-B97E-DAAEB773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33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44D5057-5AF3-2EB4-FA37-DF9341B4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9553DA7-7A8C-C7B8-B984-1FD4A4C8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CA72739-B5F1-0C43-F4B7-F4786B517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9A5B9-F149-4D91-A7E7-48E81CB0ACF5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E72587B-55BF-543A-9CD1-710651E49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D9AC0FB-CA6A-40AA-3522-8819A14CF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90B0-0FDD-4631-9918-0C564B6E1D4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595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138E25-89E7-3DB8-275F-5DEFB4473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6" r="-2" b="11939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AF581F-F7A1-A1C8-6631-7FB07EA09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09" y="1220388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PT" sz="4800" i="1" dirty="0"/>
              <a:t>Oferta complementar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3DA728-B6C7-80A1-B203-5FE1BD9CC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pt-PT" sz="2000" i="1" dirty="0"/>
              <a:t>Carta da Terra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2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60B114-A51C-42E3-9A8D-21C21071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1A6B414-1D19-4586-8383-0B3BDE0A2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543017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51D328-2BB8-9DB5-6731-7BC19248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64714"/>
            <a:ext cx="3090672" cy="1645920"/>
          </a:xfrm>
        </p:spPr>
        <p:txBody>
          <a:bodyPr>
            <a:normAutofit/>
          </a:bodyPr>
          <a:lstStyle/>
          <a:p>
            <a:endParaRPr lang="pt-PT" sz="2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14D3ED-40C9-4391-BEA1-622CE47FB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2356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7F5575-FC35-4612-B24D-902BC557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1578530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408B09F-B394-CCFA-5E58-76F6ADC46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764714"/>
            <a:ext cx="71048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072DB5A-197D-BD92-A4CD-986E1DD3A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4" r="-3" b="5841"/>
          <a:stretch/>
        </p:blipFill>
        <p:spPr>
          <a:xfrm>
            <a:off x="20" y="2852928"/>
            <a:ext cx="2935204" cy="40050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9343E9-8062-6810-016D-6757DCFB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48" r="-3" b="-3"/>
          <a:stretch/>
        </p:blipFill>
        <p:spPr>
          <a:xfrm>
            <a:off x="3084576" y="2852928"/>
            <a:ext cx="2935224" cy="40050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D51043-4490-B9F5-0CB8-D22425297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245"/>
          <a:stretch/>
        </p:blipFill>
        <p:spPr>
          <a:xfrm>
            <a:off x="6172200" y="2852928"/>
            <a:ext cx="2935224" cy="40050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189457-E63D-1968-2DA3-3F30B14F8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78" r="28596" b="-2"/>
          <a:stretch/>
        </p:blipFill>
        <p:spPr>
          <a:xfrm>
            <a:off x="9256776" y="2852928"/>
            <a:ext cx="2935224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8731BB-3AC5-3003-11D0-F6703CC18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i="1" kern="1200">
                <a:latin typeface="+mj-lt"/>
                <a:ea typeface="+mj-ea"/>
                <a:cs typeface="+mj-cs"/>
              </a:rPr>
              <a:t>As duas turmas na visita de estudo </a:t>
            </a:r>
            <a:br>
              <a:rPr lang="en-US" sz="3400" kern="1200">
                <a:latin typeface="+mj-lt"/>
                <a:ea typeface="+mj-ea"/>
                <a:cs typeface="+mj-cs"/>
              </a:rPr>
            </a:br>
            <a:r>
              <a:rPr lang="en-US" sz="3400" kern="120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AD497E-1B24-1BF6-7D23-EE1584D6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55991B-4470-4175-47D0-FA51BBE20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57" r="-1" b="26786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B1C3DE10-A2DB-35AF-849F-7E9F6E259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43" b="24579"/>
          <a:stretch/>
        </p:blipFill>
        <p:spPr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430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78F0C-A06B-066C-7A51-C17128F0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pt-PT" sz="3600" dirty="0"/>
              <a:t>Visita ao castelo de são Jorge</a:t>
            </a:r>
          </a:p>
        </p:txBody>
      </p:sp>
      <p:sp>
        <p:nvSpPr>
          <p:cNvPr id="1038" name="Content Placeholder 1037">
            <a:extLst>
              <a:ext uri="{FF2B5EF4-FFF2-40B4-BE49-F238E27FC236}">
                <a16:creationId xmlns:a16="http://schemas.microsoft.com/office/drawing/2014/main" id="{4AAF2ED1-2375-3378-08D5-DD4C66223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Pré-visualização da imagem">
            <a:extLst>
              <a:ext uri="{FF2B5EF4-FFF2-40B4-BE49-F238E27FC236}">
                <a16:creationId xmlns:a16="http://schemas.microsoft.com/office/drawing/2014/main" id="{5A111912-EAC6-8666-C363-C951407B4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r="-5" b="18350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é-visualização da imagem">
            <a:extLst>
              <a:ext uri="{FF2B5EF4-FFF2-40B4-BE49-F238E27FC236}">
                <a16:creationId xmlns:a16="http://schemas.microsoft.com/office/drawing/2014/main" id="{C397C996-6E4D-42EF-727C-13CB728D2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39914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é-visualização da imagem">
            <a:extLst>
              <a:ext uri="{FF2B5EF4-FFF2-40B4-BE49-F238E27FC236}">
                <a16:creationId xmlns:a16="http://schemas.microsoft.com/office/drawing/2014/main" id="{E8A13147-D611-9DB4-5E12-900AB69B2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r="1" b="17416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Freeform: Shape 104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Pré-visualização da imagem">
            <a:extLst>
              <a:ext uri="{FF2B5EF4-FFF2-40B4-BE49-F238E27FC236}">
                <a16:creationId xmlns:a16="http://schemas.microsoft.com/office/drawing/2014/main" id="{24AFA7A5-5BC6-221F-232D-2C09D0487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4" r="-3" b="23306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Freeform: Shape 104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Pré-visualização da imagem">
            <a:extLst>
              <a:ext uri="{FF2B5EF4-FFF2-40B4-BE49-F238E27FC236}">
                <a16:creationId xmlns:a16="http://schemas.microsoft.com/office/drawing/2014/main" id="{1BBE8061-E73C-CC9C-535B-3D350BF27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0" r="-4" b="20875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31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2D26B-5798-EE0A-C9FE-D1E2E874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viagem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muleta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Pré-visualização da imagem">
            <a:extLst>
              <a:ext uri="{FF2B5EF4-FFF2-40B4-BE49-F238E27FC236}">
                <a16:creationId xmlns:a16="http://schemas.microsoft.com/office/drawing/2014/main" id="{4869C312-1520-AD2E-D469-B267985D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5400" b="2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é-visualização da imagem">
            <a:extLst>
              <a:ext uri="{FF2B5EF4-FFF2-40B4-BE49-F238E27FC236}">
                <a16:creationId xmlns:a16="http://schemas.microsoft.com/office/drawing/2014/main" id="{245FB5D8-1965-01A6-62B7-502FE952F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9" b="21652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Oval 206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2E142AB-1F12-547A-56C4-F08C4E828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8218" r="1578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Pré-visualização da imagem">
            <a:extLst>
              <a:ext uri="{FF2B5EF4-FFF2-40B4-BE49-F238E27FC236}">
                <a16:creationId xmlns:a16="http://schemas.microsoft.com/office/drawing/2014/main" id="{979C71D1-E241-102B-C1F4-885FFE00C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2444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Pré-visualização da imagem">
            <a:extLst>
              <a:ext uri="{FF2B5EF4-FFF2-40B4-BE49-F238E27FC236}">
                <a16:creationId xmlns:a16="http://schemas.microsoft.com/office/drawing/2014/main" id="{C4D6A1BD-D0CF-6CCA-D94D-C2779576D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5" r="15530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22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19E141-F50A-C44F-013B-90721F6E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PT" sz="3400"/>
              <a:t>No panamá,a comunidade Kuna protege o seu território, o arquipélago San Blas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F89A8EB-B455-9630-D164-CCAA0C08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t-PT" sz="2200"/>
              <a:t>Pagam os produtos que compram com cocos </a:t>
            </a:r>
          </a:p>
          <a:p>
            <a:r>
              <a:rPr lang="pt-PT" sz="2200"/>
              <a:t>Recebem dinheiro pelas latas que recolhem no oceano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1E9F8F-DDC2-E145-2C20-48F4876EE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6553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7B60B114-A51C-42E3-9A8D-21C21071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A1A6B414-1D19-4586-8383-0B3BDE0A2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543017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A398F9-DF99-106D-2AAF-831D69F4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64714"/>
            <a:ext cx="3090672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i="1" kern="1200">
                <a:latin typeface="+mj-lt"/>
                <a:ea typeface="+mj-ea"/>
                <a:cs typeface="+mj-cs"/>
              </a:rPr>
              <a:t>As flores do Castro de Chibanes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8414D3ED-40C9-4391-BEA1-622CE47FB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2356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5575-FC35-4612-B24D-902BC557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1578530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ontent Placeholder 19">
            <a:extLst>
              <a:ext uri="{FF2B5EF4-FFF2-40B4-BE49-F238E27FC236}">
                <a16:creationId xmlns:a16="http://schemas.microsoft.com/office/drawing/2014/main" id="{183D52FD-EE31-ADBA-51C1-E0F716BE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764714"/>
            <a:ext cx="71048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F24CE4-0245-1636-6FD8-83D8A27E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31" r="-3" b="4614"/>
          <a:stretch/>
        </p:blipFill>
        <p:spPr>
          <a:xfrm>
            <a:off x="20" y="2852928"/>
            <a:ext cx="2935204" cy="4005072"/>
          </a:xfrm>
          <a:prstGeom prst="rect">
            <a:avLst/>
          </a:prstGeom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44B6E728-1845-7E92-B210-62780AB0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87" r="-3" b="16358"/>
          <a:stretch/>
        </p:blipFill>
        <p:spPr>
          <a:xfrm>
            <a:off x="3084576" y="2852928"/>
            <a:ext cx="2935224" cy="40050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75EB0A-B491-F425-2A80-22CA198B3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27" r="-3" b="13618"/>
          <a:stretch/>
        </p:blipFill>
        <p:spPr>
          <a:xfrm>
            <a:off x="6172200" y="2852928"/>
            <a:ext cx="2935224" cy="40050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C9E526-D64E-7C67-C187-19D539EB7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88" r="-3" b="19057"/>
          <a:stretch/>
        </p:blipFill>
        <p:spPr>
          <a:xfrm>
            <a:off x="9256776" y="2852928"/>
            <a:ext cx="2935224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5C072-6C4B-A885-F0FD-FBA12125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i="1" dirty="0"/>
              <a:t>Como foi a visita de estudo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49142AA-3A4E-5C83-9873-015B1CF26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PT" i="1" dirty="0"/>
              <a:t>Olá o meu nome é Madalena Pereira e tenho 10 anos de idade.</a:t>
            </a:r>
          </a:p>
          <a:p>
            <a:pPr marL="0" indent="0" algn="just">
              <a:buNone/>
            </a:pPr>
            <a:r>
              <a:rPr lang="pt-PT" i="1" dirty="0"/>
              <a:t>A visita de estudo ao Castro de </a:t>
            </a:r>
            <a:r>
              <a:rPr lang="pt-PT" i="1" dirty="0" err="1"/>
              <a:t>Chibanes</a:t>
            </a:r>
            <a:r>
              <a:rPr lang="pt-PT" i="1" dirty="0"/>
              <a:t>, foi no dia 3-3-2023.</a:t>
            </a:r>
          </a:p>
          <a:p>
            <a:pPr marL="0" indent="0" algn="just">
              <a:buNone/>
            </a:pPr>
            <a:r>
              <a:rPr lang="pt-PT" i="1" dirty="0"/>
              <a:t>Nessa visita pude observar várias flores, muitos moinhos e casas feitas de pedra.</a:t>
            </a:r>
          </a:p>
        </p:txBody>
      </p:sp>
    </p:spTree>
    <p:extLst>
      <p:ext uri="{BB962C8B-B14F-4D97-AF65-F5344CB8AC3E}">
        <p14:creationId xmlns:p14="http://schemas.microsoft.com/office/powerpoint/2010/main" val="15700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0" name="Rectangle 2079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733058-4122-D560-0195-D8732C46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5.Proteger e restaurar a integridade dos sistemas ecológicos da Terra, com especial preocupação pela diversidade biológica e pelos processos naturais que sustentam a vida.</a:t>
            </a:r>
            <a:endParaRPr lang="en-US" sz="2200"/>
          </a:p>
        </p:txBody>
      </p:sp>
      <p:pic>
        <p:nvPicPr>
          <p:cNvPr id="2050" name="Picture 2" descr="Visualização da imagem">
            <a:extLst>
              <a:ext uri="{FF2B5EF4-FFF2-40B4-BE49-F238E27FC236}">
                <a16:creationId xmlns:a16="http://schemas.microsoft.com/office/drawing/2014/main" id="{689E10B7-7EA1-4F3B-E392-80354F357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0" r="-4" b="14446"/>
          <a:stretch/>
        </p:blipFill>
        <p:spPr bwMode="auto">
          <a:xfrm>
            <a:off x="-4642" y="10"/>
            <a:ext cx="4361010" cy="48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3D1317-A00D-72BC-09A4-DF8230498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3" r="-1" b="8237"/>
          <a:stretch/>
        </p:blipFill>
        <p:spPr>
          <a:xfrm>
            <a:off x="2742901" y="2229493"/>
            <a:ext cx="4043876" cy="4515108"/>
          </a:xfrm>
          <a:prstGeom prst="rect">
            <a:avLst/>
          </a:prstGeom>
        </p:spPr>
      </p:pic>
      <p:sp>
        <p:nvSpPr>
          <p:cNvPr id="2061" name="Content Placeholder 2060">
            <a:extLst>
              <a:ext uri="{FF2B5EF4-FFF2-40B4-BE49-F238E27FC236}">
                <a16:creationId xmlns:a16="http://schemas.microsoft.com/office/drawing/2014/main" id="{DAB59619-9269-74DE-CD61-C835F1FE4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Colocação</a:t>
            </a:r>
            <a:r>
              <a:rPr lang="en-US" sz="4000" dirty="0"/>
              <a:t> de </a:t>
            </a:r>
            <a:r>
              <a:rPr lang="en-US" sz="4000" dirty="0" err="1"/>
              <a:t>tremocilha</a:t>
            </a:r>
            <a:r>
              <a:rPr lang="en-US" sz="4000" dirty="0"/>
              <a:t> </a:t>
            </a:r>
            <a:r>
              <a:rPr lang="en-US" sz="4000" dirty="0" err="1"/>
              <a:t>nos</a:t>
            </a:r>
            <a:r>
              <a:rPr lang="en-US" sz="4000" dirty="0"/>
              <a:t> </a:t>
            </a:r>
            <a:r>
              <a:rPr lang="en-US" sz="4000" dirty="0" err="1"/>
              <a:t>talhões</a:t>
            </a:r>
            <a:r>
              <a:rPr lang="en-US" sz="4000" dirty="0"/>
              <a:t> da </a:t>
            </a:r>
            <a:r>
              <a:rPr lang="en-US" sz="4000" dirty="0" err="1"/>
              <a:t>horta</a:t>
            </a:r>
            <a:r>
              <a:rPr lang="en-US" sz="4000" dirty="0"/>
              <a:t>, </a:t>
            </a:r>
            <a:r>
              <a:rPr lang="en-US" sz="4000" dirty="0" err="1"/>
              <a:t>como</a:t>
            </a:r>
            <a:r>
              <a:rPr lang="en-US" sz="4000" dirty="0"/>
              <a:t> </a:t>
            </a:r>
            <a:r>
              <a:rPr lang="en-US" sz="4000" dirty="0" err="1"/>
              <a:t>processo</a:t>
            </a:r>
            <a:r>
              <a:rPr lang="en-US" sz="4000" dirty="0"/>
              <a:t> natural de </a:t>
            </a:r>
            <a:r>
              <a:rPr lang="en-US" sz="4000" dirty="0" err="1"/>
              <a:t>fertilização</a:t>
            </a:r>
            <a:r>
              <a:rPr lang="en-US" sz="4000" dirty="0"/>
              <a:t> do solo.</a:t>
            </a:r>
          </a:p>
        </p:txBody>
      </p:sp>
    </p:spTree>
    <p:extLst>
      <p:ext uri="{BB962C8B-B14F-4D97-AF65-F5344CB8AC3E}">
        <p14:creationId xmlns:p14="http://schemas.microsoft.com/office/powerpoint/2010/main" val="4145214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444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ré-visualização da imagem">
            <a:extLst>
              <a:ext uri="{FF2B5EF4-FFF2-40B4-BE49-F238E27FC236}">
                <a16:creationId xmlns:a16="http://schemas.microsoft.com/office/drawing/2014/main" id="{1CE5D5FD-74E3-43E7-C933-094DF810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39763"/>
            <a:ext cx="4946650" cy="2752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022A4F94-B228-4CF8-DA69-0FA17D9B4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4150" y="3460750"/>
            <a:ext cx="4946650" cy="27527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6D6193-32B7-A00E-9A63-6BB5A1D5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11.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Afirmar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igualdade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FFFFFF"/>
                </a:solidFill>
              </a:rPr>
              <a:t>e a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equidade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género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pré-requisito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o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desenvolvimento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sustentável</a:t>
            </a:r>
            <a:r>
              <a:rPr lang="en-US" sz="3100" dirty="0">
                <a:solidFill>
                  <a:srgbClr val="FFFFFF"/>
                </a:solidFill>
              </a:rPr>
              <a:t> 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assegurar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acesso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universal à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educação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,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assistência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saúde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100" dirty="0" err="1">
                <a:solidFill>
                  <a:srgbClr val="FFFFFF"/>
                </a:solidFill>
              </a:rPr>
              <a:t>às</a:t>
            </a:r>
            <a:r>
              <a:rPr lang="en-US" sz="3100" dirty="0">
                <a:solidFill>
                  <a:srgbClr val="FFFFFF"/>
                </a:solidFill>
              </a:rPr>
              <a:t> 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oportunidades</a:t>
            </a:r>
          </a:p>
        </p:txBody>
      </p:sp>
    </p:spTree>
    <p:extLst>
      <p:ext uri="{BB962C8B-B14F-4D97-AF65-F5344CB8AC3E}">
        <p14:creationId xmlns:p14="http://schemas.microsoft.com/office/powerpoint/2010/main" val="351562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0" name="Rectangle 719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Pré-visualização da imagem">
            <a:extLst>
              <a:ext uri="{FF2B5EF4-FFF2-40B4-BE49-F238E27FC236}">
                <a16:creationId xmlns:a16="http://schemas.microsoft.com/office/drawing/2014/main" id="{1F3BCFD1-14B1-5697-DB82-62CE88851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r="-2" b="12521"/>
          <a:stretch/>
        </p:blipFill>
        <p:spPr bwMode="auto">
          <a:xfrm>
            <a:off x="1111250" y="555625"/>
            <a:ext cx="2609850" cy="462915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ré-visualização da imagem">
            <a:extLst>
              <a:ext uri="{FF2B5EF4-FFF2-40B4-BE49-F238E27FC236}">
                <a16:creationId xmlns:a16="http://schemas.microsoft.com/office/drawing/2014/main" id="{BB22B847-1C56-9E17-E0EB-B2157779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555625"/>
            <a:ext cx="4613275" cy="2089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é-visualização da imagem">
            <a:extLst>
              <a:ext uri="{FF2B5EF4-FFF2-40B4-BE49-F238E27FC236}">
                <a16:creationId xmlns:a16="http://schemas.microsoft.com/office/drawing/2014/main" id="{0F154794-F637-BC3F-B350-B50D2343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713038"/>
            <a:ext cx="1101725" cy="2471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ré-visualização da imagem">
            <a:extLst>
              <a:ext uri="{FF2B5EF4-FFF2-40B4-BE49-F238E27FC236}">
                <a16:creationId xmlns:a16="http://schemas.microsoft.com/office/drawing/2014/main" id="{92169144-1B1C-0A55-B5BE-3F329C14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713038"/>
            <a:ext cx="1101725" cy="2471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ré-visualização da imagem">
            <a:extLst>
              <a:ext uri="{FF2B5EF4-FFF2-40B4-BE49-F238E27FC236}">
                <a16:creationId xmlns:a16="http://schemas.microsoft.com/office/drawing/2014/main" id="{5C3619B4-4E81-4A59-4F95-A068E8B0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2713038"/>
            <a:ext cx="1101725" cy="2471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Pré-visualização da imagem">
            <a:extLst>
              <a:ext uri="{FF2B5EF4-FFF2-40B4-BE49-F238E27FC236}">
                <a16:creationId xmlns:a16="http://schemas.microsoft.com/office/drawing/2014/main" id="{80699D00-B958-E718-6595-6ADF70A1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713038"/>
            <a:ext cx="1101725" cy="2471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ré-visualização da imagem">
            <a:extLst>
              <a:ext uri="{FF2B5EF4-FFF2-40B4-BE49-F238E27FC236}">
                <a16:creationId xmlns:a16="http://schemas.microsoft.com/office/drawing/2014/main" id="{08DCBE30-D761-C716-AB39-4A8FE26C4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r="-2" b="12890"/>
          <a:stretch/>
        </p:blipFill>
        <p:spPr bwMode="auto">
          <a:xfrm>
            <a:off x="8470900" y="555625"/>
            <a:ext cx="2609850" cy="462915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F1F204-ED80-B31B-96CF-6D890D83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535971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900" dirty="0"/>
            </a:br>
            <a:r>
              <a:rPr lang="en-US" sz="2900" dirty="0"/>
              <a:t> My Camp</a:t>
            </a:r>
            <a:br>
              <a:rPr lang="en-US" sz="2900" dirty="0"/>
            </a:br>
            <a:r>
              <a:rPr lang="en-US" sz="2900" dirty="0" err="1"/>
              <a:t>Desfrutar</a:t>
            </a:r>
            <a:r>
              <a:rPr lang="en-US" sz="2900" dirty="0"/>
              <a:t> da </a:t>
            </a:r>
            <a:r>
              <a:rPr lang="en-US" sz="2900" dirty="0" err="1"/>
              <a:t>Natureza</a:t>
            </a:r>
            <a:r>
              <a:rPr lang="en-US" sz="2900" dirty="0"/>
              <a:t>: </a:t>
            </a:r>
            <a:r>
              <a:rPr lang="en-US" sz="2900" dirty="0" err="1"/>
              <a:t>Não</a:t>
            </a:r>
            <a:r>
              <a:rPr lang="en-US" sz="2900" dirty="0"/>
              <a:t> a </a:t>
            </a:r>
            <a:r>
              <a:rPr lang="en-US" sz="2900" dirty="0" err="1"/>
              <a:t>poluímos</a:t>
            </a:r>
            <a:r>
              <a:rPr lang="en-US" sz="2900" dirty="0"/>
              <a:t> </a:t>
            </a:r>
            <a:r>
              <a:rPr lang="en-US" sz="2900" dirty="0" err="1"/>
              <a:t>nem</a:t>
            </a:r>
            <a:r>
              <a:rPr lang="en-US" sz="2900" dirty="0"/>
              <a:t> a </a:t>
            </a:r>
            <a:r>
              <a:rPr lang="en-US" sz="2900" dirty="0" err="1"/>
              <a:t>destruímos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20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7A172-519D-C5BA-DE21-991ED108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3. Construir sociedades democráticas que sejam justas, participativas, sustentáveis e pacíficas.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6F68A62-3D9D-5DF9-6C66-65B500B4A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Eleição do delegado e subdelegado do 4ºC</a:t>
            </a:r>
          </a:p>
          <a:p>
            <a:r>
              <a:rPr lang="pt-PT" dirty="0"/>
              <a:t>Candidatos: </a:t>
            </a:r>
            <a:r>
              <a:rPr lang="pt-PT" dirty="0">
                <a:solidFill>
                  <a:srgbClr val="FF0000"/>
                </a:solidFill>
              </a:rPr>
              <a:t>Ana Bastos</a:t>
            </a:r>
            <a:r>
              <a:rPr lang="pt-PT" dirty="0"/>
              <a:t>, </a:t>
            </a:r>
            <a:r>
              <a:rPr lang="pt-PT" dirty="0" err="1">
                <a:solidFill>
                  <a:srgbClr val="FFC000"/>
                </a:solidFill>
              </a:rPr>
              <a:t>Asenate</a:t>
            </a:r>
            <a:r>
              <a:rPr lang="pt-PT" dirty="0">
                <a:solidFill>
                  <a:srgbClr val="FFC000"/>
                </a:solidFill>
              </a:rPr>
              <a:t> Miguel</a:t>
            </a:r>
            <a:r>
              <a:rPr lang="pt-PT" dirty="0"/>
              <a:t>, </a:t>
            </a:r>
            <a:r>
              <a:rPr lang="pt-PT" dirty="0">
                <a:solidFill>
                  <a:srgbClr val="FFFF00"/>
                </a:solidFill>
              </a:rPr>
              <a:t>Diogo Silva, </a:t>
            </a:r>
            <a:r>
              <a:rPr lang="pt-PT" dirty="0">
                <a:solidFill>
                  <a:srgbClr val="00B050"/>
                </a:solidFill>
              </a:rPr>
              <a:t>Filipa Neto,</a:t>
            </a:r>
            <a:r>
              <a:rPr lang="pt-PT" dirty="0"/>
              <a:t> </a:t>
            </a:r>
            <a:r>
              <a:rPr lang="pt-PT" dirty="0">
                <a:solidFill>
                  <a:srgbClr val="00B0F0"/>
                </a:solidFill>
              </a:rPr>
              <a:t>Madalena Pereira</a:t>
            </a:r>
            <a:r>
              <a:rPr lang="pt-PT" dirty="0">
                <a:solidFill>
                  <a:srgbClr val="002060"/>
                </a:solidFill>
              </a:rPr>
              <a:t>, Margarida Rodrigues</a:t>
            </a:r>
            <a:r>
              <a:rPr lang="pt-PT" dirty="0"/>
              <a:t>, </a:t>
            </a:r>
            <a:r>
              <a:rPr lang="pt-PT" dirty="0">
                <a:solidFill>
                  <a:srgbClr val="7030A0"/>
                </a:solidFill>
              </a:rPr>
              <a:t>Maria Leonor </a:t>
            </a:r>
            <a:r>
              <a:rPr lang="pt-PT" dirty="0"/>
              <a:t>e Safira Bargado. </a:t>
            </a:r>
          </a:p>
        </p:txBody>
      </p:sp>
    </p:spTree>
    <p:extLst>
      <p:ext uri="{BB962C8B-B14F-4D97-AF65-F5344CB8AC3E}">
        <p14:creationId xmlns:p14="http://schemas.microsoft.com/office/powerpoint/2010/main" val="12956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8" name="Rectangle 5147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6E810B-D6E0-84A3-7D6B-D4995B48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57" y="4541088"/>
            <a:ext cx="4391024" cy="1173700"/>
          </a:xfrm>
        </p:spPr>
        <p:txBody>
          <a:bodyPr anchor="t">
            <a:normAutofit/>
          </a:bodyPr>
          <a:lstStyle/>
          <a:p>
            <a:pPr algn="ctr"/>
            <a:r>
              <a:rPr lang="pt-PT" sz="4000" dirty="0">
                <a:solidFill>
                  <a:schemeClr val="bg1"/>
                </a:solidFill>
              </a:rPr>
              <a:t>Troneio de xadrez </a:t>
            </a:r>
          </a:p>
        </p:txBody>
      </p:sp>
      <p:pic>
        <p:nvPicPr>
          <p:cNvPr id="5126" name="Picture 6" descr="Pré-visualização da imagem">
            <a:extLst>
              <a:ext uri="{FF2B5EF4-FFF2-40B4-BE49-F238E27FC236}">
                <a16:creationId xmlns:a16="http://schemas.microsoft.com/office/drawing/2014/main" id="{52184E4C-AEF2-7BA6-5930-3F45E081E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7" r="25134" b="-2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ré-visualização da imagem">
            <a:extLst>
              <a:ext uri="{FF2B5EF4-FFF2-40B4-BE49-F238E27FC236}">
                <a16:creationId xmlns:a16="http://schemas.microsoft.com/office/drawing/2014/main" id="{91E36D3E-5E82-8882-0A0F-1F7134DCF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r="30939" b="-2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é-visualização da imagem">
            <a:extLst>
              <a:ext uri="{FF2B5EF4-FFF2-40B4-BE49-F238E27FC236}">
                <a16:creationId xmlns:a16="http://schemas.microsoft.com/office/drawing/2014/main" id="{1444692F-CC3C-4249-2534-9A5CB9EB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3" r="1" b="13013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é-visualização da imagem">
            <a:extLst>
              <a:ext uri="{FF2B5EF4-FFF2-40B4-BE49-F238E27FC236}">
                <a16:creationId xmlns:a16="http://schemas.microsoft.com/office/drawing/2014/main" id="{0439D63C-2938-BC02-B5E7-0F9F91F1F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9" r="3" b="2087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0" name="Group 5149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5151" name="Freeform: Shape 5150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52" name="Freeform: Shape 5151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846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é-visualização da imagem">
            <a:extLst>
              <a:ext uri="{FF2B5EF4-FFF2-40B4-BE49-F238E27FC236}">
                <a16:creationId xmlns:a16="http://schemas.microsoft.com/office/drawing/2014/main" id="{28C11FB4-1CCE-2F43-97F1-CC2D1AB6E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r="30892" b="1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40F250-6FB7-96BB-EC9E-259F98B5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pt-PT" sz="2400" dirty="0"/>
              <a:t>Ação de apresentação do ambiente da horta e do pomar </a:t>
            </a:r>
          </a:p>
        </p:txBody>
      </p:sp>
      <p:pic>
        <p:nvPicPr>
          <p:cNvPr id="3076" name="Picture 4" descr="Pré-visualização da imagem">
            <a:extLst>
              <a:ext uri="{FF2B5EF4-FFF2-40B4-BE49-F238E27FC236}">
                <a16:creationId xmlns:a16="http://schemas.microsoft.com/office/drawing/2014/main" id="{F2A3A151-9CC5-B163-D47F-08C35E378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r="24665" b="1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2" name="Content Placeholder 3081">
            <a:extLst>
              <a:ext uri="{FF2B5EF4-FFF2-40B4-BE49-F238E27FC236}">
                <a16:creationId xmlns:a16="http://schemas.microsoft.com/office/drawing/2014/main" id="{00B54FB2-B805-C663-32D2-8F6B6C2C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Promovida</a:t>
            </a:r>
            <a:r>
              <a:rPr lang="en-US" sz="2400" dirty="0"/>
              <a:t> e </a:t>
            </a:r>
            <a:r>
              <a:rPr lang="en-US" sz="2400" dirty="0" err="1"/>
              <a:t>dinamizada</a:t>
            </a:r>
            <a:r>
              <a:rPr lang="en-US" sz="2400" dirty="0"/>
              <a:t> </a:t>
            </a:r>
            <a:r>
              <a:rPr lang="en-US" sz="2400" dirty="0" err="1"/>
              <a:t>pelo</a:t>
            </a:r>
            <a:r>
              <a:rPr lang="en-US" sz="2400" dirty="0"/>
              <a:t> 4ºC</a:t>
            </a:r>
          </a:p>
        </p:txBody>
      </p:sp>
      <p:pic>
        <p:nvPicPr>
          <p:cNvPr id="3078" name="Picture 6" descr="Pré-visualização da imagem">
            <a:extLst>
              <a:ext uri="{FF2B5EF4-FFF2-40B4-BE49-F238E27FC236}">
                <a16:creationId xmlns:a16="http://schemas.microsoft.com/office/drawing/2014/main" id="{54C72F58-6CD2-603C-D15A-1119A87B5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r="19583" b="1"/>
          <a:stretch/>
        </p:blipFill>
        <p:spPr bwMode="auto">
          <a:xfrm>
            <a:off x="7809462" y="3512354"/>
            <a:ext cx="4382545" cy="33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8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é-visualização da imagem">
            <a:extLst>
              <a:ext uri="{FF2B5EF4-FFF2-40B4-BE49-F238E27FC236}">
                <a16:creationId xmlns:a16="http://schemas.microsoft.com/office/drawing/2014/main" id="{56DB4E94-A712-DAD7-F45E-355F79A5EF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r="16182" b="1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C8C4FD-B6AD-A878-F284-92DC9867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16.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Promover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uma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cultura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tolerância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não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violência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paz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7B6E8-C4A6-2E49-93F6-48E464D6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cs typeface="Calibri Light"/>
              </a:rPr>
              <a:t>Trabalho realizado por: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1BB08D-2572-4F7F-3683-003B96FFF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PT" sz="7200" dirty="0">
                <a:cs typeface="Calibri"/>
              </a:rPr>
              <a:t>Madalena Nunes Pereira, </a:t>
            </a:r>
            <a:r>
              <a:rPr lang="pt-PT" sz="8800" dirty="0">
                <a:cs typeface="Calibri"/>
              </a:rPr>
              <a:t> </a:t>
            </a:r>
            <a:endParaRPr lang="pt-PT"/>
          </a:p>
          <a:p>
            <a:pPr marL="0" indent="0">
              <a:buNone/>
            </a:pPr>
            <a:r>
              <a:rPr lang="pt-PT" sz="8800" dirty="0">
                <a:cs typeface="Calibri"/>
              </a:rPr>
              <a:t>                       4ºC  </a:t>
            </a:r>
          </a:p>
          <a:p>
            <a:pPr marL="0" indent="0">
              <a:buNone/>
            </a:pPr>
            <a:r>
              <a:rPr lang="pt-PT" sz="8800" dirty="0">
                <a:cs typeface="Calibri"/>
              </a:rPr>
              <a:t>                            FIM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7662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B4B090-CD2E-5B6D-A2A5-817E7B77F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DD69D6-F22A-C56D-106B-D3942BEC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 que me proponho fazer                                                                          </a:t>
            </a:r>
            <a:br>
              <a:rPr lang="pt-PT" dirty="0">
                <a:solidFill>
                  <a:srgbClr val="FFFFFF"/>
                </a:solidFill>
              </a:rPr>
            </a:b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EA1032-709F-9A1B-0510-1E8B73098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PT" sz="1300" u="sng" dirty="0">
                <a:solidFill>
                  <a:srgbClr val="FFFFFF"/>
                </a:solidFill>
              </a:rPr>
              <a:t>Ana Bastos - Se eu for eleita farei o que for preciso para ajudar a professora e os meus colegas, em tudo. Não deixarei ninguém falar, ao mesmo tempo, na sala de aula, serei boa aluna e cumprirei as regras da sala de aula.</a:t>
            </a:r>
          </a:p>
          <a:p>
            <a:r>
              <a:rPr lang="pt-PT" sz="1300" u="sng" dirty="0" err="1">
                <a:solidFill>
                  <a:srgbClr val="FFFFFF"/>
                </a:solidFill>
              </a:rPr>
              <a:t>Asenate</a:t>
            </a:r>
            <a:r>
              <a:rPr lang="pt-PT" sz="1300" u="sng" dirty="0">
                <a:solidFill>
                  <a:srgbClr val="FFFFFF"/>
                </a:solidFill>
              </a:rPr>
              <a:t> Miguel – Se eu for eleita vou ajudar a resolver todos os problemas da turma, vou alegrar o nosso dia. Vou ser responsável e mais trabalhadora para poder ajudar os meus colegas e a professora. Serei capaz de representar a turma, onde for necessário e ter tudo em ordem.</a:t>
            </a:r>
          </a:p>
          <a:p>
            <a:r>
              <a:rPr lang="pt-PT" sz="1300" u="sng" dirty="0">
                <a:solidFill>
                  <a:srgbClr val="FFFFFF"/>
                </a:solidFill>
              </a:rPr>
              <a:t>Diogo Silva – Se for eleito farei o meu melhor para cuidar da turma e, se alguém falar chamo/a logo à atenção. Serei capaz de  representar a minha turma nas reuniões.</a:t>
            </a:r>
          </a:p>
          <a:p>
            <a:r>
              <a:rPr lang="pt-PT" sz="1300" u="sng" dirty="0">
                <a:solidFill>
                  <a:srgbClr val="FFFFFF"/>
                </a:solidFill>
              </a:rPr>
              <a:t>Filipa Neto – Se eu for eleita vou ajudar e cuidar da minha turma e mandá-los comportarem-se. Serei capaz de representar  a minha turma quando for </a:t>
            </a:r>
          </a:p>
          <a:p>
            <a:r>
              <a:rPr lang="pt-PT" sz="1300" u="sng" dirty="0">
                <a:solidFill>
                  <a:srgbClr val="FFFFFF"/>
                </a:solidFill>
              </a:rPr>
              <a:t>Madalena Pereira – Se eu for eleita </a:t>
            </a:r>
            <a:r>
              <a:rPr lang="pt-PT" sz="1300" u="sng" dirty="0" err="1">
                <a:solidFill>
                  <a:srgbClr val="FFFFFF"/>
                </a:solidFill>
              </a:rPr>
              <a:t>pormeto</a:t>
            </a:r>
            <a:r>
              <a:rPr lang="pt-PT" sz="1300" u="sng" dirty="0">
                <a:solidFill>
                  <a:srgbClr val="FFFFFF"/>
                </a:solidFill>
              </a:rPr>
              <a:t>  portar-me melhor, escrever o nome só de quem falar , não tratar mal ninguém e ajudar quem se magoa. Serei capaz de representar a minha turma  e falar  bem da minha dela, se for  chamada para uma </a:t>
            </a:r>
            <a:r>
              <a:rPr lang="pt-PT" sz="1300" u="sng" dirty="0" err="1">
                <a:solidFill>
                  <a:srgbClr val="FFFFFF"/>
                </a:solidFill>
              </a:rPr>
              <a:t>runião</a:t>
            </a:r>
            <a:r>
              <a:rPr lang="pt-PT" sz="1300" u="sng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pt-PT" sz="1300" b="1" u="sng" dirty="0">
                <a:solidFill>
                  <a:srgbClr val="FFFFFF"/>
                </a:solidFill>
              </a:rPr>
              <a:t>. </a:t>
            </a:r>
            <a:r>
              <a:rPr lang="pt-PT" sz="1300" u="sng" dirty="0">
                <a:solidFill>
                  <a:srgbClr val="FFFFFF"/>
                </a:solidFill>
              </a:rPr>
              <a:t>Margarida Rodrigues- se eu for eleita vou tomar muito bem da minha turma , vou ser </a:t>
            </a:r>
            <a:r>
              <a:rPr lang="pt-PT" sz="1300" u="sng" dirty="0" err="1">
                <a:solidFill>
                  <a:srgbClr val="FFFFFF"/>
                </a:solidFill>
              </a:rPr>
              <a:t>simpática,cuidadosa</a:t>
            </a:r>
            <a:r>
              <a:rPr lang="pt-PT" sz="1300" u="sng" dirty="0">
                <a:solidFill>
                  <a:srgbClr val="FFFFFF"/>
                </a:solidFill>
              </a:rPr>
              <a:t> e ajuda-la. Se se portarem mal vou apontar os nomes serei capaz de resolver as </a:t>
            </a:r>
            <a:r>
              <a:rPr lang="pt-PT" sz="1300" u="sng" dirty="0" err="1">
                <a:solidFill>
                  <a:srgbClr val="FFFFFF"/>
                </a:solidFill>
              </a:rPr>
              <a:t>situações.Serei</a:t>
            </a:r>
            <a:r>
              <a:rPr lang="pt-PT" sz="1300" u="sng" dirty="0">
                <a:solidFill>
                  <a:srgbClr val="FFFFFF"/>
                </a:solidFill>
              </a:rPr>
              <a:t> capaz de representar a turma nas reuniões.</a:t>
            </a:r>
            <a:endParaRPr lang="pt-PT" sz="1300" b="1" u="sng" dirty="0">
              <a:solidFill>
                <a:srgbClr val="FFFFFF"/>
              </a:solidFill>
            </a:endParaRPr>
          </a:p>
          <a:p>
            <a:r>
              <a:rPr lang="pt-PT" sz="1300" u="sng" dirty="0">
                <a:solidFill>
                  <a:srgbClr val="FFFFFF"/>
                </a:solidFill>
              </a:rPr>
              <a:t>Maria Leonor Costa- Se eu for eleita vou tomar conta da turma e ajudar a </a:t>
            </a:r>
            <a:r>
              <a:rPr lang="pt-PT" sz="1300" u="sng" dirty="0" err="1">
                <a:solidFill>
                  <a:srgbClr val="FFFFFF"/>
                </a:solidFill>
              </a:rPr>
              <a:t>porfesso</a:t>
            </a:r>
            <a:r>
              <a:rPr lang="pt-PT" sz="1300" u="sng" dirty="0" err="1">
                <a:solidFill>
                  <a:srgbClr val="FFFFFF"/>
                </a:solidFill>
                <a:highlight>
                  <a:srgbClr val="FFFF00"/>
                </a:highlight>
              </a:rPr>
              <a:t>r</a:t>
            </a:r>
            <a:r>
              <a:rPr lang="pt-PT" sz="1300" u="sng" dirty="0" err="1">
                <a:solidFill>
                  <a:srgbClr val="FFFFFF"/>
                </a:solidFill>
              </a:rPr>
              <a:t>a</a:t>
            </a:r>
            <a:r>
              <a:rPr lang="pt-PT" sz="1300" u="sng" dirty="0">
                <a:solidFill>
                  <a:srgbClr val="FFFFFF"/>
                </a:solidFill>
              </a:rPr>
              <a:t> ,com todo o </a:t>
            </a:r>
            <a:r>
              <a:rPr lang="pt-PT" sz="1300" u="sng" dirty="0" err="1">
                <a:solidFill>
                  <a:srgbClr val="FFFFFF"/>
                </a:solidFill>
              </a:rPr>
              <a:t>respeito.Serei</a:t>
            </a:r>
            <a:r>
              <a:rPr lang="pt-PT" sz="1300" u="sng" dirty="0">
                <a:solidFill>
                  <a:srgbClr val="FFFFFF"/>
                </a:solidFill>
              </a:rPr>
              <a:t> capaz de representar a turma nas reuniões </a:t>
            </a:r>
          </a:p>
          <a:p>
            <a:pPr marL="0" indent="0">
              <a:buNone/>
            </a:pPr>
            <a:r>
              <a:rPr lang="pt-PT" sz="1300" u="sng" dirty="0">
                <a:solidFill>
                  <a:srgbClr val="FFFFFF"/>
                </a:solidFill>
              </a:rPr>
              <a:t>Safira </a:t>
            </a:r>
            <a:r>
              <a:rPr lang="pt-PT" sz="1300" u="sng" dirty="0" err="1">
                <a:solidFill>
                  <a:srgbClr val="FFFFFF"/>
                </a:solidFill>
              </a:rPr>
              <a:t>Borgado</a:t>
            </a:r>
            <a:r>
              <a:rPr lang="pt-PT" sz="1300" u="sng" dirty="0">
                <a:solidFill>
                  <a:srgbClr val="FFFFFF"/>
                </a:solidFill>
              </a:rPr>
              <a:t> – se eu for eleita vou ajudar quem </a:t>
            </a:r>
            <a:r>
              <a:rPr lang="pt-PT" sz="1300" u="sng" dirty="0" err="1">
                <a:solidFill>
                  <a:srgbClr val="FFFFFF"/>
                </a:solidFill>
              </a:rPr>
              <a:t>presisar</a:t>
            </a:r>
            <a:r>
              <a:rPr lang="pt-PT" sz="1300" u="sng" dirty="0">
                <a:solidFill>
                  <a:srgbClr val="FFFFFF"/>
                </a:solidFill>
              </a:rPr>
              <a:t>, vou ser mais simpática, vou separar </a:t>
            </a:r>
            <a:r>
              <a:rPr lang="pt-PT" sz="1300" u="sng" dirty="0" err="1">
                <a:solidFill>
                  <a:srgbClr val="FFFFFF"/>
                </a:solidFill>
              </a:rPr>
              <a:t>discussões,vou</a:t>
            </a:r>
            <a:r>
              <a:rPr lang="pt-PT" sz="1300" u="sng" dirty="0">
                <a:solidFill>
                  <a:srgbClr val="FFFFFF"/>
                </a:solidFill>
              </a:rPr>
              <a:t> apoiar a boa alimentação, vou ser amiga de toda a gente e vou ajudar a professora. Serei capaz de representar  a minha turma nas reuniões onde for chamada</a:t>
            </a:r>
          </a:p>
        </p:txBody>
      </p:sp>
    </p:spTree>
    <p:extLst>
      <p:ext uri="{BB962C8B-B14F-4D97-AF65-F5344CB8AC3E}">
        <p14:creationId xmlns:p14="http://schemas.microsoft.com/office/powerpoint/2010/main" val="25581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9E0B3-F88E-BF8B-88D2-6C1260BC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Número de votos em cada candidato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7A86463-FD48-607E-7C19-700EA0EBD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rgbClr val="00B050"/>
                </a:solidFill>
              </a:rPr>
              <a:t>Filipa -I-1</a:t>
            </a:r>
            <a:endParaRPr lang="pt-PT" dirty="0">
              <a:solidFill>
                <a:srgbClr val="7030A0"/>
              </a:solidFill>
            </a:endParaRPr>
          </a:p>
          <a:p>
            <a:r>
              <a:rPr lang="pt-PT" dirty="0">
                <a:solidFill>
                  <a:srgbClr val="7030A0"/>
                </a:solidFill>
              </a:rPr>
              <a:t>Maria-IIIIIIIII-9 (Eleita Delegada de Turma)</a:t>
            </a:r>
          </a:p>
          <a:p>
            <a:r>
              <a:rPr lang="pt-PT" dirty="0"/>
              <a:t>Safira-IIIIIII-7</a:t>
            </a:r>
          </a:p>
          <a:p>
            <a:r>
              <a:rPr lang="pt-PT" dirty="0">
                <a:solidFill>
                  <a:srgbClr val="FFC000"/>
                </a:solidFill>
              </a:rPr>
              <a:t>Asenate-I-1</a:t>
            </a:r>
          </a:p>
          <a:p>
            <a:r>
              <a:rPr lang="pt-PT" dirty="0">
                <a:solidFill>
                  <a:srgbClr val="00B0F0"/>
                </a:solidFill>
              </a:rPr>
              <a:t>Madalena-I-1</a:t>
            </a:r>
            <a:endParaRPr lang="pt-PT" dirty="0">
              <a:solidFill>
                <a:srgbClr val="FFFF00"/>
              </a:solidFill>
            </a:endParaRPr>
          </a:p>
          <a:p>
            <a:r>
              <a:rPr lang="pt-PT" dirty="0">
                <a:solidFill>
                  <a:srgbClr val="FFFF00"/>
                </a:solidFill>
              </a:rPr>
              <a:t>Diogo-llllllll-8eleito subdelegado de turma </a:t>
            </a:r>
            <a:endParaRPr lang="pt-PT" dirty="0">
              <a:solidFill>
                <a:srgbClr val="00B0F0"/>
              </a:solidFill>
            </a:endParaRPr>
          </a:p>
          <a:p>
            <a:r>
              <a:rPr lang="pt-PT" dirty="0">
                <a:solidFill>
                  <a:srgbClr val="002060"/>
                </a:solidFill>
              </a:rPr>
              <a:t>Margarida-III-3</a:t>
            </a:r>
          </a:p>
          <a:p>
            <a:r>
              <a:rPr lang="pt-PT" dirty="0">
                <a:solidFill>
                  <a:srgbClr val="FF0000"/>
                </a:solidFill>
              </a:rPr>
              <a:t>Ana-I-1</a:t>
            </a:r>
          </a:p>
        </p:txBody>
      </p:sp>
    </p:spTree>
    <p:extLst>
      <p:ext uri="{BB962C8B-B14F-4D97-AF65-F5344CB8AC3E}">
        <p14:creationId xmlns:p14="http://schemas.microsoft.com/office/powerpoint/2010/main" val="6385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7F6C36-89DA-ACBF-60BF-137699F2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260" y="1188637"/>
            <a:ext cx="5852711" cy="1597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1.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Respeitar</a:t>
            </a:r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 a Terra e a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vida</a:t>
            </a:r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em</a:t>
            </a:r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toda</a:t>
            </a:r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sua</a:t>
            </a:r>
            <a:r>
              <a:rPr lang="en-US" sz="3800" b="0" i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800" b="0" i="1" kern="1200" dirty="0" err="1">
                <a:effectLst/>
                <a:latin typeface="+mj-lt"/>
                <a:ea typeface="+mj-ea"/>
                <a:cs typeface="+mj-cs"/>
              </a:rPr>
              <a:t>diversidade</a:t>
            </a:r>
            <a:endParaRPr lang="en-US" sz="3800" i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6CDD0B9-6743-6425-90C0-685935D69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065" t="69448" r="100000" b="-1"/>
          <a:stretch/>
        </p:blipFill>
        <p:spPr>
          <a:xfrm>
            <a:off x="1123357" y="1289508"/>
            <a:ext cx="3533985" cy="4356147"/>
          </a:xfrm>
          <a:prstGeom prst="rect">
            <a:avLst/>
          </a:prstGeom>
        </p:spPr>
      </p:pic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49C092E-B03A-0DF5-0868-491F2B4AE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46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AF8F9B-CDD5-096C-DE0E-78467B40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Castelo de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S.Jorge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727B3C-3157-5FDA-8A7B-622AB0F5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6" r="1" b="3815"/>
          <a:stretch/>
        </p:blipFill>
        <p:spPr>
          <a:xfrm>
            <a:off x="624209" y="822729"/>
            <a:ext cx="3719192" cy="52119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50CD79-E6CE-ACD1-2DD9-D6ED28BD5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87" r="5" b="14155"/>
          <a:stretch/>
        </p:blipFill>
        <p:spPr>
          <a:xfrm>
            <a:off x="4242547" y="761293"/>
            <a:ext cx="3685032" cy="2505456"/>
          </a:xfrm>
          <a:prstGeom prst="rect">
            <a:avLst/>
          </a:prstGeom>
        </p:spPr>
      </p:pic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1756BE43-8FA4-3583-654F-A34D1D64B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0594" r="1" b="23173"/>
          <a:stretch/>
        </p:blipFill>
        <p:spPr>
          <a:xfrm>
            <a:off x="4325548" y="3578300"/>
            <a:ext cx="3685031" cy="25054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3F22C8C-A3B2-B6CF-FD08-1814B0BC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83" y="938213"/>
            <a:ext cx="3855720" cy="437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0" i="1" dirty="0">
                <a:solidFill>
                  <a:schemeClr val="tx2"/>
                </a:solidFill>
                <a:effectLst/>
              </a:rPr>
              <a:t>2.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Cuidar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da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comunidade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da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vida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com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compreensão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,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compaixão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e amor.</a:t>
            </a:r>
            <a:endParaRPr lang="en-US" sz="3600" i="1" dirty="0">
              <a:solidFill>
                <a:schemeClr val="tx2"/>
              </a:solidFill>
            </a:endParaRP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5C6B2178-6C5E-9F31-62F6-516C3C04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endParaRPr lang="pt-PT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52E126-36B6-3959-7869-9FACF2A2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0" i="1" dirty="0">
                <a:solidFill>
                  <a:schemeClr val="tx2"/>
                </a:solidFill>
                <a:effectLst/>
              </a:rPr>
              <a:t>4.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Garantir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as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dádivas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e a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beleza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da Terra para as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atuais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e as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futuras</a:t>
            </a:r>
            <a:r>
              <a:rPr lang="en-US" sz="3600" b="0" i="1" dirty="0">
                <a:solidFill>
                  <a:schemeClr val="tx2"/>
                </a:solidFill>
                <a:effectLst/>
              </a:rPr>
              <a:t> </a:t>
            </a:r>
            <a:r>
              <a:rPr lang="en-US" sz="3600" b="0" i="1" dirty="0" err="1">
                <a:solidFill>
                  <a:schemeClr val="tx2"/>
                </a:solidFill>
                <a:effectLst/>
              </a:rPr>
              <a:t>gerações</a:t>
            </a:r>
            <a:endParaRPr lang="en-US" sz="3600" i="1" dirty="0">
              <a:solidFill>
                <a:schemeClr val="tx2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703897C-C3F2-B1E6-A8AE-AD14E22C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7298A7-FC2A-BF1D-5CE2-A79BFD91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Castro de </a:t>
            </a:r>
            <a:r>
              <a:rPr lang="en-US" sz="40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Chibanes</a:t>
            </a:r>
            <a:endParaRPr lang="en-US" sz="40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5B90A6-96B7-1BA9-7EF6-4994452D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880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0D2FC66-0C48-10C8-4454-D78492808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1" r="1" b="2425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2962CB1-A5EB-5069-ED8F-29CAA1658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1" b="5249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B1F86E-B40B-6F2C-8899-B4ED9BE38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38" r="2" b="4251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38CC73-FEFE-CCAC-B310-214FAE1E94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0" b="1449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37475FF0-135E-51C3-C8E1-E4591E52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4683" b="-2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ac884e7-8bef-471b-93b2-54d61788a4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22008153B233E49947EBDF026A5EA01" ma:contentTypeVersion="8" ma:contentTypeDescription="Criar um novo documento." ma:contentTypeScope="" ma:versionID="891e464069a3a3139bd045e31de48751">
  <xsd:schema xmlns:xsd="http://www.w3.org/2001/XMLSchema" xmlns:xs="http://www.w3.org/2001/XMLSchema" xmlns:p="http://schemas.microsoft.com/office/2006/metadata/properties" xmlns:ns3="792323f9-0726-4599-91a8-ec59aab9376a" xmlns:ns4="9ac884e7-8bef-471b-93b2-54d61788a4ed" targetNamespace="http://schemas.microsoft.com/office/2006/metadata/properties" ma:root="true" ma:fieldsID="1026ba3a760c972b8c7ec0f880b137ab" ns3:_="" ns4:_="">
    <xsd:import namespace="792323f9-0726-4599-91a8-ec59aab9376a"/>
    <xsd:import namespace="9ac884e7-8bef-471b-93b2-54d61788a4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323f9-0726-4599-91a8-ec59aab9376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Sugestão de Partilh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884e7-8bef-471b-93b2-54d61788a4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2EB2A4-7B2D-4682-B813-745CED103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E150CA-6526-4758-9C61-80C522E7CF67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ac884e7-8bef-471b-93b2-54d61788a4ed"/>
    <ds:schemaRef ds:uri="http://www.w3.org/XML/1998/namespace"/>
    <ds:schemaRef ds:uri="http://schemas.microsoft.com/office/2006/metadata/properties"/>
    <ds:schemaRef ds:uri="792323f9-0726-4599-91a8-ec59aab9376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97D692D-CAD8-435E-8018-77E60E3776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2323f9-0726-4599-91a8-ec59aab9376a"/>
    <ds:schemaRef ds:uri="9ac884e7-8bef-471b-93b2-54d61788a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718</Words>
  <Application>Microsoft Office PowerPoint</Application>
  <PresentationFormat>Ecrã Panorâmico</PresentationFormat>
  <Paragraphs>51</Paragraphs>
  <Slides>23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Oferta complementar</vt:lpstr>
      <vt:lpstr>3. Construir sociedades democráticas que sejam justas, participativas, sustentáveis e pacíficas.</vt:lpstr>
      <vt:lpstr> que me proponho fazer                                                                           </vt:lpstr>
      <vt:lpstr>Número de votos em cada candidato</vt:lpstr>
      <vt:lpstr>1. Respeitar a Terra e a vida em toda sua diversidade</vt:lpstr>
      <vt:lpstr>Castelo de S.Jorge</vt:lpstr>
      <vt:lpstr>2. Cuidar da comunidade da vida com compreensão, compaixão e amor.</vt:lpstr>
      <vt:lpstr>4. Garantir as dádivas e a beleza da Terra para as atuais e as futuras gerações</vt:lpstr>
      <vt:lpstr>Castro de Chibanes</vt:lpstr>
      <vt:lpstr>Apresentação do PowerPoint</vt:lpstr>
      <vt:lpstr>As duas turmas na visita de estudo   </vt:lpstr>
      <vt:lpstr>Visita ao castelo de são Jorge</vt:lpstr>
      <vt:lpstr>A viagem na muleta </vt:lpstr>
      <vt:lpstr>No panamá,a comunidade Kuna protege o seu território, o arquipélago San Blas</vt:lpstr>
      <vt:lpstr>As flores do Castro de Chibanes</vt:lpstr>
      <vt:lpstr>Como foi a visita de estudo</vt:lpstr>
      <vt:lpstr>5.Proteger e restaurar a integridade dos sistemas ecológicos da Terra, com especial preocupação pela diversidade biológica e pelos processos naturais que sustentam a vida.</vt:lpstr>
      <vt:lpstr>11. Afirmar a igualdade e a equidade de género como pré-requisito para o desenvolvimento sustentável  e assegurar o acesso universal à educação , assistência de saúde e às oportunidades</vt:lpstr>
      <vt:lpstr>  My Camp Desfrutar da Natureza: Não a poluímos nem a destruímos</vt:lpstr>
      <vt:lpstr>Troneio de xadrez </vt:lpstr>
      <vt:lpstr>Ação de apresentação do ambiente da horta e do pomar </vt:lpstr>
      <vt:lpstr>16. Promover uma cultura de tolerância, não violência e paz</vt:lpstr>
      <vt:lpstr>Trabalho realizado por: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complementar</dc:title>
  <dc:creator>Madalena Pereira</dc:creator>
  <cp:lastModifiedBy>Bina fernandes</cp:lastModifiedBy>
  <cp:revision>56</cp:revision>
  <dcterms:created xsi:type="dcterms:W3CDTF">2023-03-03T14:38:49Z</dcterms:created>
  <dcterms:modified xsi:type="dcterms:W3CDTF">2023-07-07T08:39:44Z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0x010100222008153B233E49947EBDF026A5EA01</vt:lpwstr>
  </property>
</Properties>
</file>